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jpeg" ContentType="image/jpeg"/>
  <Override PartName="/ppt/media/image6.gif" ContentType="image/gif"/>
  <Override PartName="/ppt/media/image7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5A8B68A-B6A9-4E76-ABFE-F9220A499FD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2284A1-532E-4AD3-B94A-8DF09343B6A7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13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D77B49-467F-4665-87C4-B5EB3AC11FA4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AD82F1-3DC6-4279-9C32-5D935CB8D729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1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DF0D13-981E-4DDE-A799-9CE231D41D06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1215F3-A0F4-4EAE-994A-E5CE1ECA0C2F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1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DF1574-DD7E-4C22-8CEC-B24F30342168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948D59-9845-47F4-BE80-AF441FFB4CA0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0B440A-0621-4C28-9EC7-DD863CEC6807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2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85951B-7A31-4A0E-B9EC-3FC9D65C4F7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21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D68CAE-1358-41C3-84AC-AF449FF9E1CA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22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0216FC-D473-4B15-BD3B-2DEDF2055D44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82EE62-002B-4AD5-8318-BBA2689EFC66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23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51B873-0D61-4E18-8359-1D3512188B21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2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4EB8B0-3BDC-4B68-BAAD-B8699EFF9E73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2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28B74D5-FCC0-4476-9DEB-8F41CB46B88A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2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CBE285-CA01-45C3-9BF3-B7F3F6F4B66A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2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91DA2E-F089-4497-9686-2F9A0A2DCAC8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2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D05788-2770-4C15-ABEE-6838959AA701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779037-3A6E-40FE-8BFF-A724B835ECD4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3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9B08FC-B423-4360-91B6-B6DD1D9C45E7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31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5DB93E-7D61-47F3-A159-217776FB41D6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32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87724B-09BE-4BB0-B5E0-FE6858C930BF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23C3CD-DE23-4360-9E28-8DFE07B53116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33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49A41A-7FB0-42E0-8C39-6CEEC364DBA5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34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6C10D7-8CDD-4D1A-A6A7-FBBA84F0D2E8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35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55C940-FFDD-424A-AB50-51D873F906BC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36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AD6D52-ABCA-404D-97B1-DBF6323A26D3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3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56C7E1-37EA-40B5-B4C2-FEDD3A45F6F2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3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430301-0C51-495F-A61D-153F04DC178D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3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8F7D8B-D421-400A-9040-B35A31C12940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4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AFE74F-41B1-49B7-8F9F-17727B91172F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7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ACC3C5-2FB4-4CD2-A282-D22A2D84953C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8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FA1D1A-2121-4254-B81F-8795D4B8BE0E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9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997C88-A975-47CC-8DB4-D282284DC5F5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0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DBF483-0799-4040-92BC-79CB92FF2D37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11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A7A2A8-2671-49C3-AB6E-61283A5C8DEA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571680" y="714240"/>
            <a:ext cx="4570920" cy="192816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71680" y="2750400"/>
            <a:ext cx="4570920" cy="22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12"/>
          </p:nvPr>
        </p:nvSpPr>
        <p:spPr>
          <a:xfrm>
            <a:off x="3237480" y="5428440"/>
            <a:ext cx="2475720" cy="2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BFBE31-AE1E-40F8-B55E-181DC5A1F316}" type="slidenum">
              <a:rPr b="0" lang="en" sz="1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1;p13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52;p13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53;p13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8024400" y="4843440"/>
            <a:ext cx="1075680" cy="256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5;p26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106;p26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Google Shape;107;p26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8024400" y="4843440"/>
            <a:ext cx="1075680" cy="2563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63;p39"/>
          <p:cNvSpPr/>
          <p:nvPr/>
        </p:nvSpPr>
        <p:spPr>
          <a:xfrm>
            <a:off x="496080" y="822960"/>
            <a:ext cx="3902400" cy="26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f70"/>
                </a:solidFill>
                <a:latin typeface="Unbounded"/>
                <a:ea typeface="Unbounded"/>
              </a:rPr>
              <a:t>Artificial Intelligence (Machine Learning &amp; Deep Learning)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Google Shape;164;p39"/>
          <p:cNvSpPr/>
          <p:nvPr/>
        </p:nvSpPr>
        <p:spPr>
          <a:xfrm>
            <a:off x="496080" y="3828240"/>
            <a:ext cx="815112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NAVTCC &amp; Strings Technologies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Google Shape;165;p39"/>
          <p:cNvSpPr/>
          <p:nvPr/>
        </p:nvSpPr>
        <p:spPr>
          <a:xfrm>
            <a:off x="496080" y="4224960"/>
            <a:ext cx="226080" cy="226080"/>
          </a:xfrm>
          <a:prstGeom prst="roundRect">
            <a:avLst>
              <a:gd name="adj" fmla="val 25194296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Google Shape;166;p39" descr="preencoded.png"/>
          <p:cNvPicPr/>
          <p:nvPr/>
        </p:nvPicPr>
        <p:blipFill>
          <a:blip r:embed="rId1"/>
          <a:stretch/>
        </p:blipFill>
        <p:spPr>
          <a:xfrm>
            <a:off x="500760" y="4229640"/>
            <a:ext cx="216720" cy="2167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67;p39"/>
          <p:cNvSpPr/>
          <p:nvPr/>
        </p:nvSpPr>
        <p:spPr>
          <a:xfrm>
            <a:off x="793800" y="4214520"/>
            <a:ext cx="159156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Open Sans"/>
                <a:ea typeface="Open Sans"/>
              </a:rPr>
              <a:t>by Salman Ahmad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68;p39" descr=""/>
          <p:cNvPicPr/>
          <p:nvPr/>
        </p:nvPicPr>
        <p:blipFill>
          <a:blip r:embed="rId2"/>
          <a:stretch/>
        </p:blipFill>
        <p:spPr>
          <a:xfrm>
            <a:off x="5955480" y="293040"/>
            <a:ext cx="2881800" cy="42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258;p48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Google Shape;259;p48"/>
          <p:cNvSpPr/>
          <p:nvPr/>
        </p:nvSpPr>
        <p:spPr>
          <a:xfrm>
            <a:off x="342000" y="1119600"/>
            <a:ext cx="8516880" cy="36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Create a Class When...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AutoNum type="arabicPeriod" startAt="4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You're working with reusable components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e.g., in NLP: a class TextCleaner, Corpus, or Vectorizer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AutoNum type="arabicPeriod" startAt="4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You want better structure in a large program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make it modular, readable, and maintainable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265;p49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Google Shape;266;p49"/>
          <p:cNvSpPr/>
          <p:nvPr/>
        </p:nvSpPr>
        <p:spPr>
          <a:xfrm>
            <a:off x="342000" y="1119600"/>
            <a:ext cx="8516880" cy="36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Ask Yourself These Questions: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Question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If Yes → Make a 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Does it represent a "thing" with data + behavior?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✅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Will I need many instances of it?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✅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Do I need to reuse its behavior elsewhere?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✅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Is my code getting messy or repetitive?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✅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272;p50"/>
          <p:cNvSpPr/>
          <p:nvPr/>
        </p:nvSpPr>
        <p:spPr>
          <a:xfrm>
            <a:off x="415080" y="1108080"/>
            <a:ext cx="843372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What is a Constructor?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special method that runs automatically when an object is created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Used to initialize instance variables (i.e., set up the object’s data)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 Python, the constructor method is always named: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Google Shape;273;p50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25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25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279;p51"/>
          <p:cNvSpPr/>
          <p:nvPr/>
        </p:nvSpPr>
        <p:spPr>
          <a:xfrm>
            <a:off x="278280" y="865440"/>
            <a:ext cx="4156560" cy="39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Dog: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__init__(self, name):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self.name = name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bark(self):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print(f"{self.name} says woof!")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 = Dog("Bruno")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d.bark()  # Output: Bruno says woof!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Google Shape;280;p51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25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25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Google Shape;281;p51"/>
          <p:cNvSpPr/>
          <p:nvPr/>
        </p:nvSpPr>
        <p:spPr>
          <a:xfrm>
            <a:off x="4173120" y="946440"/>
            <a:ext cx="4878000" cy="39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Token: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__init__(self, text, position):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self.text = text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self.position = position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show(self):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print(f"'{self.text}' at position {self.position}")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 = Token("language", 3)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t.show()  # 'language' at position 3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7;p52"/>
          <p:cNvSpPr/>
          <p:nvPr/>
        </p:nvSpPr>
        <p:spPr>
          <a:xfrm>
            <a:off x="796320" y="1184400"/>
            <a:ext cx="502524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Constructor Characteristics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Always named __init__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Automatically called on object creation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Can have parameters like any function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Can set up multiple instance variables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Does not return any value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Google Shape;288;p52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25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25000"/>
              </a:lnSpc>
              <a:tabLst>
                <a:tab algn="l" pos="0"/>
              </a:tabLst>
            </a:pP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Google Shape;289;p52"/>
          <p:cNvSpPr/>
          <p:nvPr/>
        </p:nvSpPr>
        <p:spPr>
          <a:xfrm>
            <a:off x="6102000" y="1154160"/>
            <a:ext cx="182808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295;p53"/>
          <p:cNvSpPr/>
          <p:nvPr/>
        </p:nvSpPr>
        <p:spPr>
          <a:xfrm>
            <a:off x="411120" y="1184400"/>
            <a:ext cx="8302320" cy="30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What is a Destructor?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special method called automatically when an object is deleted or goes out of scope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Used to clean up resources like: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Closing files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Releasing memory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Disconnecting from databases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Google Shape;296;p53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302;p54"/>
          <p:cNvSpPr/>
          <p:nvPr/>
        </p:nvSpPr>
        <p:spPr>
          <a:xfrm>
            <a:off x="411120" y="668520"/>
            <a:ext cx="8302320" cy="40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What is a Destructor?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A special method called automatically when an object is deleted or goes out of scope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Used to clean up resources like: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Closing files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Releasing memory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Disconnecting from databases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Syntax: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__del__(self):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4572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# cleanup code here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Google Shape;303;p54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309;p55"/>
          <p:cNvSpPr/>
          <p:nvPr/>
        </p:nvSpPr>
        <p:spPr>
          <a:xfrm>
            <a:off x="2773080" y="668520"/>
            <a:ext cx="4160520" cy="40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FileHandler: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__init__(self, filename):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self.file = open(filename, "w")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print("File opened.")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__del__(self):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self.file.close()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print("File closed.")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f = FileHandler("data.txt")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del f  # Manually triggering the destructor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Google Shape;310;p55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316;p56"/>
          <p:cNvSpPr/>
          <p:nvPr/>
        </p:nvSpPr>
        <p:spPr>
          <a:xfrm>
            <a:off x="633960" y="973440"/>
            <a:ext cx="7491960" cy="32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__del__() is automatically called when: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You use del object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Python’s garbage collector deletes the object (when it’s no longer referenced)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You usually don't need destructors unless you are: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Managing external resources (like files, sockets, database connections)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1" marL="9144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Cleaning up large objects or caches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Google Shape;317;p56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23;p57"/>
          <p:cNvSpPr/>
          <p:nvPr/>
        </p:nvSpPr>
        <p:spPr>
          <a:xfrm>
            <a:off x="4520160" y="1887840"/>
            <a:ext cx="3937320" cy="205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Don’t rely too heavily on __del__()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It's not always predictable when it will be called (especially in large programs or with circular references)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Google Shape;324;p57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Google Shape;325;p57"/>
          <p:cNvSpPr/>
          <p:nvPr/>
        </p:nvSpPr>
        <p:spPr>
          <a:xfrm>
            <a:off x="990720" y="1582920"/>
            <a:ext cx="2428920" cy="24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74;p40"/>
          <p:cNvSpPr/>
          <p:nvPr/>
        </p:nvSpPr>
        <p:spPr>
          <a:xfrm>
            <a:off x="4089240" y="127656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75;p40"/>
          <p:cNvSpPr/>
          <p:nvPr/>
        </p:nvSpPr>
        <p:spPr>
          <a:xfrm>
            <a:off x="4436640" y="114804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76;p40"/>
          <p:cNvSpPr/>
          <p:nvPr/>
        </p:nvSpPr>
        <p:spPr>
          <a:xfrm>
            <a:off x="4564800" y="1012680"/>
            <a:ext cx="13320" cy="373464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77;p40"/>
          <p:cNvSpPr/>
          <p:nvPr/>
        </p:nvSpPr>
        <p:spPr>
          <a:xfrm>
            <a:off x="4481640" y="117108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1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Google Shape;178;p40"/>
          <p:cNvSpPr/>
          <p:nvPr/>
        </p:nvSpPr>
        <p:spPr>
          <a:xfrm>
            <a:off x="845640" y="1180800"/>
            <a:ext cx="312336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Google Shape;179;p40"/>
          <p:cNvSpPr/>
          <p:nvPr/>
        </p:nvSpPr>
        <p:spPr>
          <a:xfrm>
            <a:off x="4693320" y="187920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80;p40"/>
          <p:cNvSpPr/>
          <p:nvPr/>
        </p:nvSpPr>
        <p:spPr>
          <a:xfrm>
            <a:off x="4436640" y="175068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181;p40"/>
          <p:cNvSpPr/>
          <p:nvPr/>
        </p:nvSpPr>
        <p:spPr>
          <a:xfrm>
            <a:off x="4481640" y="177336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2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Google Shape;182;p40"/>
          <p:cNvSpPr/>
          <p:nvPr/>
        </p:nvSpPr>
        <p:spPr>
          <a:xfrm>
            <a:off x="5126760" y="1783440"/>
            <a:ext cx="248940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Instance Variables and Methods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Google Shape;183;p40"/>
          <p:cNvSpPr/>
          <p:nvPr/>
        </p:nvSpPr>
        <p:spPr>
          <a:xfrm>
            <a:off x="4089240" y="242136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Google Shape;184;p40"/>
          <p:cNvSpPr/>
          <p:nvPr/>
        </p:nvSpPr>
        <p:spPr>
          <a:xfrm>
            <a:off x="4436640" y="229284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185;p40"/>
          <p:cNvSpPr/>
          <p:nvPr/>
        </p:nvSpPr>
        <p:spPr>
          <a:xfrm>
            <a:off x="4481640" y="231552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3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Google Shape;186;p40"/>
          <p:cNvSpPr/>
          <p:nvPr/>
        </p:nvSpPr>
        <p:spPr>
          <a:xfrm>
            <a:off x="425880" y="2325600"/>
            <a:ext cx="354348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Class Variables and Functions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Google Shape;187;p40"/>
          <p:cNvSpPr/>
          <p:nvPr/>
        </p:nvSpPr>
        <p:spPr>
          <a:xfrm>
            <a:off x="4693320" y="296352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188;p40"/>
          <p:cNvSpPr/>
          <p:nvPr/>
        </p:nvSpPr>
        <p:spPr>
          <a:xfrm>
            <a:off x="4436640" y="2835360"/>
            <a:ext cx="270360" cy="270360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160" rIns="56160" tIns="57240" bIns="572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89;p40"/>
          <p:cNvSpPr/>
          <p:nvPr/>
        </p:nvSpPr>
        <p:spPr>
          <a:xfrm>
            <a:off x="4481640" y="2857680"/>
            <a:ext cx="1800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4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Google Shape;190;p40"/>
          <p:cNvSpPr/>
          <p:nvPr/>
        </p:nvSpPr>
        <p:spPr>
          <a:xfrm>
            <a:off x="5174640" y="2867760"/>
            <a:ext cx="237564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Constructors and Destructors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Google Shape;191;p40"/>
          <p:cNvSpPr/>
          <p:nvPr/>
        </p:nvSpPr>
        <p:spPr>
          <a:xfrm>
            <a:off x="2035440" y="218160"/>
            <a:ext cx="50853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f70"/>
                </a:solidFill>
                <a:latin typeface="Unbounded"/>
                <a:ea typeface="Unbounded"/>
              </a:rPr>
              <a:t>Outline Week 2 Day 2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Google Shape;192;p40"/>
          <p:cNvSpPr/>
          <p:nvPr/>
        </p:nvSpPr>
        <p:spPr>
          <a:xfrm>
            <a:off x="4693320" y="395424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Google Shape;193;p40"/>
          <p:cNvSpPr/>
          <p:nvPr/>
        </p:nvSpPr>
        <p:spPr>
          <a:xfrm>
            <a:off x="4481640" y="3848400"/>
            <a:ext cx="1800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6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Google Shape;194;p40"/>
          <p:cNvSpPr/>
          <p:nvPr/>
        </p:nvSpPr>
        <p:spPr>
          <a:xfrm>
            <a:off x="5174640" y="3858480"/>
            <a:ext cx="237564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Access Specifiers: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Google Shape;195;p40"/>
          <p:cNvSpPr/>
          <p:nvPr/>
        </p:nvSpPr>
        <p:spPr>
          <a:xfrm>
            <a:off x="4089240" y="341172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96;p40"/>
          <p:cNvSpPr/>
          <p:nvPr/>
        </p:nvSpPr>
        <p:spPr>
          <a:xfrm>
            <a:off x="4481640" y="3306240"/>
            <a:ext cx="1800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5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Google Shape;197;p40"/>
          <p:cNvSpPr/>
          <p:nvPr/>
        </p:nvSpPr>
        <p:spPr>
          <a:xfrm>
            <a:off x="425880" y="3316320"/>
            <a:ext cx="354348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Google Shape;198;p40"/>
          <p:cNvSpPr/>
          <p:nvPr/>
        </p:nvSpPr>
        <p:spPr>
          <a:xfrm>
            <a:off x="4089240" y="4402440"/>
            <a:ext cx="360720" cy="13320"/>
          </a:xfrm>
          <a:prstGeom prst="roundRect">
            <a:avLst>
              <a:gd name="adj" fmla="val 35423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160" rIns="56160"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Google Shape;199;p40"/>
          <p:cNvSpPr/>
          <p:nvPr/>
        </p:nvSpPr>
        <p:spPr>
          <a:xfrm>
            <a:off x="4481640" y="4296600"/>
            <a:ext cx="1800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7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Google Shape;200;p40"/>
          <p:cNvSpPr/>
          <p:nvPr/>
        </p:nvSpPr>
        <p:spPr>
          <a:xfrm>
            <a:off x="425880" y="4306680"/>
            <a:ext cx="3543480" cy="1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7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333f70"/>
                </a:solidFill>
                <a:latin typeface="Unbounded"/>
                <a:ea typeface="Unbounded"/>
              </a:rPr>
              <a:t>Inner/Nested Class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331;p58"/>
          <p:cNvSpPr/>
          <p:nvPr/>
        </p:nvSpPr>
        <p:spPr>
          <a:xfrm>
            <a:off x="1068480" y="1044720"/>
            <a:ext cx="738936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What Are Access Specifiers?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Control who can access class variables and methods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Used to protect internal data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4572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Python has 3 levels of access: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2" marL="13716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Public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2" marL="13716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Private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lvl="2" marL="1371600" indent="-31104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Unbounded"/>
                <a:ea typeface="Unbounded"/>
              </a:rPr>
              <a:t>Protected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Google Shape;332;p58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338;p59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64" name="Google Shape;339;p59"/>
          <p:cNvGraphicFramePr/>
          <p:nvPr/>
        </p:nvGraphicFramePr>
        <p:xfrm>
          <a:off x="952560" y="1809720"/>
          <a:ext cx="7238520" cy="1529280"/>
        </p:xfrm>
        <a:graphic>
          <a:graphicData uri="http://schemas.openxmlformats.org/drawingml/2006/table">
            <a:tbl>
              <a:tblPr/>
              <a:tblGrid>
                <a:gridCol w="2412720"/>
                <a:gridCol w="1262160"/>
                <a:gridCol w="3563640"/>
              </a:tblGrid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Access Level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Prefix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Accessibility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Public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none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Everywhere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Protected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_var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Accessible in class &amp; subclasses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Private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__var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</a:rPr>
                        <a:t>Accessible only inside the class</a:t>
                      </a:r>
                      <a:endParaRPr b="0" lang="en-U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345;p60"/>
          <p:cNvSpPr/>
          <p:nvPr/>
        </p:nvSpPr>
        <p:spPr>
          <a:xfrm>
            <a:off x="154080" y="1044720"/>
            <a:ext cx="371052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Public: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Car: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self.model = "Toyota"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 = Car()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print(c.model)  # ✅ Allowed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Google Shape;346;p60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Google Shape;347;p60"/>
          <p:cNvSpPr/>
          <p:nvPr/>
        </p:nvSpPr>
        <p:spPr>
          <a:xfrm>
            <a:off x="3659400" y="1044720"/>
            <a:ext cx="546408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Protected: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Car: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self._engine = "Hybrid"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 = Car()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print(c._engine)  # ⚠️ Allowed, but not recommended (by convention)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353;p61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Google Shape;354;p61"/>
          <p:cNvSpPr/>
          <p:nvPr/>
        </p:nvSpPr>
        <p:spPr>
          <a:xfrm>
            <a:off x="1906920" y="1273320"/>
            <a:ext cx="546408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Private: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Car: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self.__chassis_no = "ABC123"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 = Car()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print(c.__chassis_no)  # ❌ Error: AttributeError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360;p62"/>
          <p:cNvSpPr/>
          <p:nvPr/>
        </p:nvSpPr>
        <p:spPr>
          <a:xfrm>
            <a:off x="189900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Google Shape;361;p62"/>
          <p:cNvSpPr/>
          <p:nvPr/>
        </p:nvSpPr>
        <p:spPr>
          <a:xfrm>
            <a:off x="1906920" y="1273320"/>
            <a:ext cx="546408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Private: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Car: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def __init__(self):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self.__chassis_no = "ABC123"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c = Car()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  <a:p>
            <a:pPr marL="914400"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print(c.__chassis_no)  # ❌ Error: AttributeError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367;p63"/>
          <p:cNvSpPr/>
          <p:nvPr/>
        </p:nvSpPr>
        <p:spPr>
          <a:xfrm>
            <a:off x="1899000" y="216576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let’s code something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373;p64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Google Shape;374;p64"/>
          <p:cNvSpPr/>
          <p:nvPr/>
        </p:nvSpPr>
        <p:spPr>
          <a:xfrm>
            <a:off x="1068480" y="725400"/>
            <a:ext cx="7389360" cy="423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 allows a class (child) to acquire properties and methods of another class (parent)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Promotes code reusability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Enables hierarchical relationships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Animal: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sound(self):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print("Some generic sound")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Dog(Animal):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380;p65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Google Shape;381;p65"/>
          <p:cNvSpPr/>
          <p:nvPr/>
        </p:nvSpPr>
        <p:spPr>
          <a:xfrm>
            <a:off x="1068480" y="1106280"/>
            <a:ext cx="7389360" cy="22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Terminology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Term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Meaning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Superclass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Parent/Base class (e.g., Animal)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Subclass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Child/Derived class (e.g., Dog)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Subclass inherits from superclass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387;p66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Google Shape;388;p66"/>
          <p:cNvSpPr/>
          <p:nvPr/>
        </p:nvSpPr>
        <p:spPr>
          <a:xfrm>
            <a:off x="763920" y="801720"/>
            <a:ext cx="3625920" cy="39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Parent: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speak(self):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print("I can speak")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Child(Parent):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 = Child()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c.speak()  # Output: I can speak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Google Shape;389;p66"/>
          <p:cNvSpPr/>
          <p:nvPr/>
        </p:nvSpPr>
        <p:spPr>
          <a:xfrm>
            <a:off x="5420520" y="2156040"/>
            <a:ext cx="29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Child gets access to Parent’s methods automatically.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395;p67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Google Shape;396;p67"/>
          <p:cNvSpPr/>
          <p:nvPr/>
        </p:nvSpPr>
        <p:spPr>
          <a:xfrm>
            <a:off x="4572000" y="801720"/>
            <a:ext cx="4123080" cy="39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Animal: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sound(self):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print("Some generic sound")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Dog(Animal):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sound(self):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print("Bark")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 = Dog()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D.sound() #Bark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Google Shape;397;p67"/>
          <p:cNvSpPr/>
          <p:nvPr/>
        </p:nvSpPr>
        <p:spPr>
          <a:xfrm>
            <a:off x="448560" y="1617480"/>
            <a:ext cx="41230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Overriding Parent Methods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You can override a method from the parent class in the child 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06;p41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Google Shape;207;p41"/>
          <p:cNvSpPr/>
          <p:nvPr/>
        </p:nvSpPr>
        <p:spPr>
          <a:xfrm>
            <a:off x="342000" y="1043280"/>
            <a:ext cx="8573040" cy="34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What is a Class?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blueprint for creating objects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Defines attributes (variables) and behaviors (methods)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Think of it like a template or recipe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Example: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class Dog: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def bark(self):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print("Woof!")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3" name="Google Shape;208;p41" descr="Chihuahua dog silhouette, outline hand-drawn vector illustration for veterinary logo symbol or petshop advertising (Provided by Getty Images)"/>
          <p:cNvPicPr/>
          <p:nvPr/>
        </p:nvPicPr>
        <p:blipFill>
          <a:blip r:embed="rId1"/>
          <a:stretch/>
        </p:blipFill>
        <p:spPr>
          <a:xfrm>
            <a:off x="5246640" y="2686320"/>
            <a:ext cx="2270520" cy="216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403;p68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Google Shape;404;p68"/>
          <p:cNvSpPr/>
          <p:nvPr/>
        </p:nvSpPr>
        <p:spPr>
          <a:xfrm>
            <a:off x="448560" y="1258920"/>
            <a:ext cx="4123080" cy="27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What is super()?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super() returns a proxy object that allows you to call methods or constructors from a parent (super) class.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Commonly used to: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Call the parent constructor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9144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Call an overridden method in the parent 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Google Shape;405;p68"/>
          <p:cNvSpPr/>
          <p:nvPr/>
        </p:nvSpPr>
        <p:spPr>
          <a:xfrm>
            <a:off x="4916520" y="1689840"/>
            <a:ext cx="412308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Why Use super()?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Promotes code reuse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Avoids hardcoding parent class names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Essential for multiple inheritance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Keeps class hierarchy clean and maintainable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1371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411;p69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Google Shape;412;p69"/>
          <p:cNvSpPr/>
          <p:nvPr/>
        </p:nvSpPr>
        <p:spPr>
          <a:xfrm>
            <a:off x="1490760" y="863280"/>
            <a:ext cx="6198120" cy="35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super() example: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Animal: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def __init__(self, name):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self.name = name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Dog(Animal):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def __init__(self, name, breed):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super().__init__(name)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# Calls Animal’s __init__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self.breed = breed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 = Dog(“Simba”, “Husky”)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D.name # Simba ; parent class variable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D.breed # Husky ; child class variable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418;p70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Google Shape;419;p70"/>
          <p:cNvSpPr/>
          <p:nvPr/>
        </p:nvSpPr>
        <p:spPr>
          <a:xfrm>
            <a:off x="1472760" y="810720"/>
            <a:ext cx="619812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super() Example: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Parent: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def say_hello(self):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print("Hello from Parent")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Child(Parent):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def say_hello(self):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super().say_hello()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print("Hello from Child")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 = Child()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C.say_hello()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#output: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Hello from Parent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Hello from Child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425;p71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Google Shape;426;p71"/>
          <p:cNvSpPr/>
          <p:nvPr/>
        </p:nvSpPr>
        <p:spPr>
          <a:xfrm>
            <a:off x="1463760" y="126612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427;p71"/>
          <p:cNvSpPr/>
          <p:nvPr/>
        </p:nvSpPr>
        <p:spPr>
          <a:xfrm>
            <a:off x="1463760" y="289548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Google Shape;428;p71"/>
          <p:cNvCxnSpPr>
            <a:stCxn id="192" idx="0"/>
            <a:endCxn id="191" idx="2"/>
          </p:cNvCxnSpPr>
          <p:nvPr/>
        </p:nvCxnSpPr>
        <p:spPr>
          <a:xfrm flipV="1">
            <a:off x="2043720" y="1749600"/>
            <a:ext cx="360" cy="114624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194" name="Google Shape;429;p71"/>
          <p:cNvSpPr/>
          <p:nvPr/>
        </p:nvSpPr>
        <p:spPr>
          <a:xfrm>
            <a:off x="4009680" y="88488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Google Shape;430;p71"/>
          <p:cNvSpPr/>
          <p:nvPr/>
        </p:nvSpPr>
        <p:spPr>
          <a:xfrm>
            <a:off x="4009680" y="251460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6" name="Google Shape;431;p71"/>
          <p:cNvCxnSpPr>
            <a:stCxn id="195" idx="0"/>
            <a:endCxn id="194" idx="2"/>
          </p:cNvCxnSpPr>
          <p:nvPr/>
        </p:nvCxnSpPr>
        <p:spPr>
          <a:xfrm flipV="1">
            <a:off x="4589640" y="1368360"/>
            <a:ext cx="360" cy="114660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197" name="Google Shape;432;p71"/>
          <p:cNvSpPr/>
          <p:nvPr/>
        </p:nvSpPr>
        <p:spPr>
          <a:xfrm>
            <a:off x="4009680" y="406476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Google Shape;433;p71"/>
          <p:cNvCxnSpPr>
            <a:stCxn id="197" idx="0"/>
            <a:endCxn id="195" idx="2"/>
          </p:cNvCxnSpPr>
          <p:nvPr/>
        </p:nvCxnSpPr>
        <p:spPr>
          <a:xfrm flipV="1">
            <a:off x="4589640" y="2998080"/>
            <a:ext cx="360" cy="106704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199" name="Google Shape;434;p71"/>
          <p:cNvSpPr/>
          <p:nvPr/>
        </p:nvSpPr>
        <p:spPr>
          <a:xfrm>
            <a:off x="6114240" y="88488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Google Shape;435;p71"/>
          <p:cNvSpPr/>
          <p:nvPr/>
        </p:nvSpPr>
        <p:spPr>
          <a:xfrm>
            <a:off x="7802280" y="88488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436;p71"/>
          <p:cNvSpPr/>
          <p:nvPr/>
        </p:nvSpPr>
        <p:spPr>
          <a:xfrm>
            <a:off x="7076880" y="2514600"/>
            <a:ext cx="1160280" cy="483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Class 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2" name="Google Shape;437;p71"/>
          <p:cNvCxnSpPr>
            <a:stCxn id="201" idx="0"/>
            <a:endCxn id="199" idx="2"/>
          </p:cNvCxnSpPr>
          <p:nvPr/>
        </p:nvCxnSpPr>
        <p:spPr>
          <a:xfrm flipH="1" flipV="1">
            <a:off x="6694200" y="1368360"/>
            <a:ext cx="963000" cy="114660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cxnSp>
        <p:nvCxnSpPr>
          <p:cNvPr id="203" name="Google Shape;438;p71"/>
          <p:cNvCxnSpPr>
            <a:stCxn id="201" idx="0"/>
            <a:endCxn id="200" idx="2"/>
          </p:cNvCxnSpPr>
          <p:nvPr/>
        </p:nvCxnSpPr>
        <p:spPr>
          <a:xfrm flipV="1">
            <a:off x="7656840" y="1368360"/>
            <a:ext cx="725760" cy="1146600"/>
          </a:xfrm>
          <a:prstGeom prst="straightConnector1">
            <a:avLst/>
          </a:prstGeom>
          <a:ln w="9525">
            <a:solidFill>
              <a:srgbClr val="44546a"/>
            </a:solidFill>
            <a:round/>
            <a:tailEnd len="med" type="triangle" w="med"/>
          </a:ln>
        </p:spPr>
      </p:cxnSp>
      <p:sp>
        <p:nvSpPr>
          <p:cNvPr id="204" name="Google Shape;439;p71"/>
          <p:cNvSpPr/>
          <p:nvPr/>
        </p:nvSpPr>
        <p:spPr>
          <a:xfrm>
            <a:off x="786960" y="3664800"/>
            <a:ext cx="2571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Simple Inheritance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Google Shape;440;p71"/>
          <p:cNvSpPr/>
          <p:nvPr/>
        </p:nvSpPr>
        <p:spPr>
          <a:xfrm>
            <a:off x="3292560" y="4635000"/>
            <a:ext cx="28850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Multi-level Inheritance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Google Shape;441;p71"/>
          <p:cNvSpPr/>
          <p:nvPr/>
        </p:nvSpPr>
        <p:spPr>
          <a:xfrm>
            <a:off x="6492960" y="3110760"/>
            <a:ext cx="2571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Multiple Inheritance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447;p72"/>
          <p:cNvSpPr/>
          <p:nvPr/>
        </p:nvSpPr>
        <p:spPr>
          <a:xfrm>
            <a:off x="1899000" y="216576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It’s time to code again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453;p73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Google Shape;454;p73"/>
          <p:cNvSpPr/>
          <p:nvPr/>
        </p:nvSpPr>
        <p:spPr>
          <a:xfrm>
            <a:off x="448560" y="1258920"/>
            <a:ext cx="807120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What is a Method Conflict?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When two or more parent classes define a method with the same name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And a child class inherits from both parents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44546a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Python needs to decide which one to call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460;p74"/>
          <p:cNvSpPr/>
          <p:nvPr/>
        </p:nvSpPr>
        <p:spPr>
          <a:xfrm>
            <a:off x="335520" y="940680"/>
            <a:ext cx="3798000" cy="35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MRO – Method Resolution Order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Python uses MRO (left-to-right depth-first search) to decide which method to call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You can check the order with: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C.__mro__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Unbounded"/>
                <a:ea typeface="Unbounded"/>
              </a:rPr>
              <a:t># Output: (&lt;class '__main__.C'&gt;, &lt;class '__main__.A'&gt;, &lt;class '__main__.B'&gt;, &lt;class 'object'&gt;)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Google Shape;461;p74"/>
          <p:cNvSpPr/>
          <p:nvPr/>
        </p:nvSpPr>
        <p:spPr>
          <a:xfrm>
            <a:off x="1594440" y="184680"/>
            <a:ext cx="59911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Inheritance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Google Shape;462;p74"/>
          <p:cNvSpPr/>
          <p:nvPr/>
        </p:nvSpPr>
        <p:spPr>
          <a:xfrm>
            <a:off x="4755240" y="559440"/>
            <a:ext cx="3798000" cy="44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A: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def show(self):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print("From A")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B: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def show(self):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    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print("From B")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class C(A, B):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pass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obj = C()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chemeClr val="dk2"/>
                </a:solidFill>
                <a:latin typeface="Montserrat"/>
                <a:ea typeface="Montserrat"/>
              </a:rPr>
              <a:t>obj.show()  # Output: From A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468;p75" descr=""/>
          <p:cNvPicPr/>
          <p:nvPr/>
        </p:nvPicPr>
        <p:blipFill>
          <a:blip r:embed="rId1"/>
          <a:srcRect l="16653" t="0" r="16659" b="0"/>
          <a:stretch/>
        </p:blipFill>
        <p:spPr>
          <a:xfrm>
            <a:off x="0" y="0"/>
            <a:ext cx="3428280" cy="514260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469;p75"/>
          <p:cNvSpPr/>
          <p:nvPr/>
        </p:nvSpPr>
        <p:spPr>
          <a:xfrm>
            <a:off x="3925080" y="1795680"/>
            <a:ext cx="472212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f70"/>
                </a:solidFill>
                <a:latin typeface="Unbounded"/>
                <a:ea typeface="Unbounded"/>
              </a:rPr>
              <a:t>Questions?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Google Shape;470;p75"/>
          <p:cNvSpPr/>
          <p:nvPr/>
        </p:nvSpPr>
        <p:spPr>
          <a:xfrm>
            <a:off x="3925080" y="2322720"/>
            <a:ext cx="4722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333f70"/>
                </a:solidFill>
                <a:latin typeface="Open Sans"/>
                <a:ea typeface="Open Sans"/>
              </a:rPr>
              <a:t>"He who asks a question is a fool for a minute; he who does not remains a fool forever." – Confucius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214;p42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Google Shape;215;p42"/>
          <p:cNvSpPr/>
          <p:nvPr/>
        </p:nvSpPr>
        <p:spPr>
          <a:xfrm>
            <a:off x="342000" y="1043280"/>
            <a:ext cx="5036760" cy="34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What is an Object?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An instance of a 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Has its own data and can use the class’s methods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d1 = Dog()   # Object of class Dog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d1.bark()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Montserrat"/>
                <a:ea typeface="Montserrat"/>
              </a:rPr>
              <a:t># Woof!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6" name="Google Shape;216;p42" descr="Husky Lead Dog (Provided by Getty Images)"/>
          <p:cNvPicPr/>
          <p:nvPr/>
        </p:nvPicPr>
        <p:blipFill>
          <a:blip r:embed="rId1"/>
          <a:stretch/>
        </p:blipFill>
        <p:spPr>
          <a:xfrm>
            <a:off x="5280480" y="2409480"/>
            <a:ext cx="2077200" cy="21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222;p43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Google Shape;223;p43"/>
          <p:cNvSpPr/>
          <p:nvPr/>
        </p:nvSpPr>
        <p:spPr>
          <a:xfrm>
            <a:off x="342000" y="777960"/>
            <a:ext cx="8190720" cy="39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Definition of self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self is a reference to the current object (instance) of the 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It is used to access instance variables and methods from within the class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Acts like "this" in other languages (e.g., Java, C++)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Why Do We Need self?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Python needs an explicit way to distinguish between local variables and instance variables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Helps keep track of which object is using the method or variable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229;p44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Google Shape;230;p44"/>
          <p:cNvSpPr/>
          <p:nvPr/>
        </p:nvSpPr>
        <p:spPr>
          <a:xfrm>
            <a:off x="342000" y="1119600"/>
            <a:ext cx="5051880" cy="36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self is not a keyword — it’s just a naming convention (but don’t change it 😅)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Must be the first parameter in instance methods (even if not passed manually)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●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You don’t use self when calling methods — only when defining them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1" name="Google Shape;231;p44" descr="a red exclamation point with two red circles around it on a white background (Provided by Tenor)"/>
          <p:cNvPicPr/>
          <p:nvPr/>
        </p:nvPicPr>
        <p:blipFill>
          <a:blip r:embed="rId1"/>
          <a:stretch/>
        </p:blipFill>
        <p:spPr>
          <a:xfrm>
            <a:off x="6264000" y="1281960"/>
            <a:ext cx="228564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237;p45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Google Shape;238;p45"/>
          <p:cNvSpPr/>
          <p:nvPr/>
        </p:nvSpPr>
        <p:spPr>
          <a:xfrm>
            <a:off x="342000" y="1119600"/>
            <a:ext cx="8190720" cy="26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Why Use Classes and Objects?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Encapsulate data and behavior together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Promotes code reusability and modularity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Makes programs easier to scale and maintain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Critical for modeling real-world entities in software (e.g., tokens, documents, models in NLP)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244;p46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Google Shape;245;p46"/>
          <p:cNvSpPr/>
          <p:nvPr/>
        </p:nvSpPr>
        <p:spPr>
          <a:xfrm>
            <a:off x="342000" y="1119600"/>
            <a:ext cx="8190720" cy="36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 class can have any number of member functions and properties or variables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Any member can be accessed from inside the class without using the object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Outside the class, class members are accessed via object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Char char="-"/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Member functions can accept any number of parameters and can return any values just like a normal function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251;p47"/>
          <p:cNvSpPr/>
          <p:nvPr/>
        </p:nvSpPr>
        <p:spPr>
          <a:xfrm>
            <a:off x="1530000" y="184680"/>
            <a:ext cx="5987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en" sz="2300" spc="-1" strike="noStrike">
                <a:solidFill>
                  <a:srgbClr val="333f70"/>
                </a:solidFill>
                <a:latin typeface="Unbounded"/>
                <a:ea typeface="Unbounded"/>
              </a:rPr>
              <a:t>Classes and Objects in Python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Google Shape;252;p47"/>
          <p:cNvSpPr/>
          <p:nvPr/>
        </p:nvSpPr>
        <p:spPr>
          <a:xfrm>
            <a:off x="342000" y="1119600"/>
            <a:ext cx="8516880" cy="36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Create a Class When...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You want to model a real-world entity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E.g., Book, User, Student, Token, Document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    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The entity has data (attributes) and behavior (methods)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You need to group related data and logic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Example: a Token has text, position, and methods like .clean(), .length()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 indent="-317520">
              <a:lnSpc>
                <a:spcPct val="200000"/>
              </a:lnSpc>
              <a:buClr>
                <a:srgbClr val="333f70"/>
              </a:buClr>
              <a:buFont typeface="Unbounded"/>
              <a:buAutoNum type="arabicPeriod"/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You need to create multiple similar objects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Each with its own data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57200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	</a:t>
            </a:r>
            <a:r>
              <a:rPr b="0" lang="en" sz="1400" spc="-1" strike="noStrike">
                <a:solidFill>
                  <a:srgbClr val="333f70"/>
                </a:solidFill>
                <a:latin typeface="Unbounded"/>
                <a:ea typeface="Unbounded"/>
              </a:rPr>
              <a:t>E.g., 100 Student or Product instances with different properties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2025-04-24T20:01:50Z</dcterms:modified>
  <cp:revision>1</cp:revision>
  <dc:subject/>
  <dc:title/>
</cp:coreProperties>
</file>